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0"/>
  </p:notesMasterIdLst>
  <p:sldIdLst>
    <p:sldId id="261" r:id="rId2"/>
    <p:sldId id="288" r:id="rId3"/>
    <p:sldId id="271" r:id="rId4"/>
    <p:sldId id="266" r:id="rId5"/>
    <p:sldId id="259" r:id="rId6"/>
    <p:sldId id="283" r:id="rId7"/>
    <p:sldId id="270" r:id="rId8"/>
    <p:sldId id="279" r:id="rId9"/>
  </p:sldIdLst>
  <p:sldSz cx="9144000" cy="5143500" type="screen16x9"/>
  <p:notesSz cx="6858000" cy="9144000"/>
  <p:embeddedFontLst>
    <p:embeddedFont>
      <p:font typeface="Karla" pitchFamily="2" charset="77"/>
      <p:regular r:id="rId11"/>
      <p:bold r:id="rId12"/>
      <p:italic r:id="rId13"/>
      <p:boldItalic r:id="rId14"/>
    </p:embeddedFont>
    <p:embeddedFont>
      <p:font typeface="Montserrat" pitchFamily="2" charset="77"/>
      <p:regular r:id="rId15"/>
      <p:bold r:id="rId16"/>
      <p:italic r:id="rId17"/>
      <p:boldItalic r:id="rId18"/>
    </p:embeddedFont>
    <p:embeddedFont>
      <p:font typeface="Montserrat Medium" panose="020F0502020204030204" pitchFamily="34" charset="0"/>
      <p:regular r:id="rId19"/>
      <p:bold r:id="rId20"/>
      <p:italic r:id="rId21"/>
      <p:boldItalic r:id="rId22"/>
    </p:embeddedFont>
    <p:embeddedFont>
      <p:font typeface="Raleway" pitchFamily="2" charset="77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33"/>
    <p:restoredTop sz="94728"/>
  </p:normalViewPr>
  <p:slideViewPr>
    <p:cSldViewPr snapToGrid="0" snapToObjects="1">
      <p:cViewPr varScale="1">
        <p:scale>
          <a:sx n="136" d="100"/>
          <a:sy n="136" d="100"/>
        </p:scale>
        <p:origin x="7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fa7745429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fa7745429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56f7fe021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56f7fe021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acf223a3c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acf223a3cf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fa774542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fa774542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60977941a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60977941a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acf223a3cf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acf223a3cf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ctrTitle"/>
          </p:nvPr>
        </p:nvSpPr>
        <p:spPr>
          <a:xfrm>
            <a:off x="1815525" y="1627918"/>
            <a:ext cx="55131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sz="3600" b="1" i="0" u="none" strike="noStrike" cap="none">
                <a:solidFill>
                  <a:srgbClr val="24807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sz="3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sz="3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sz="3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sz="3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sz="3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sz="3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sz="3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sz="3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1815375" y="2434875"/>
            <a:ext cx="55131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1800"/>
              <a:buFont typeface="Karla"/>
              <a:buNone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1800"/>
              <a:buFont typeface="Karla"/>
              <a:buNone/>
              <a:defRPr sz="1800" b="1" i="0" u="none" strike="noStrike" cap="none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1800"/>
              <a:buFont typeface="Karla"/>
              <a:buNone/>
              <a:defRPr sz="1800" b="1" i="0" u="none" strike="noStrike" cap="none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1800"/>
              <a:buFont typeface="Karla"/>
              <a:buNone/>
              <a:defRPr sz="1800" b="1" i="0" u="none" strike="noStrike" cap="none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1800"/>
              <a:buFont typeface="Karla"/>
              <a:buNone/>
              <a:defRPr sz="1800" b="1" i="0" u="none" strike="noStrike" cap="none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1800"/>
              <a:buFont typeface="Karla"/>
              <a:buNone/>
              <a:defRPr sz="1800" b="1" i="0" u="none" strike="noStrike" cap="none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1800"/>
              <a:buFont typeface="Karla"/>
              <a:buNone/>
              <a:defRPr sz="1800" b="1" i="0" u="none" strike="noStrike" cap="none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1800"/>
              <a:buFont typeface="Karla"/>
              <a:buNone/>
              <a:defRPr sz="1800" b="1" i="0" u="none" strike="noStrike" cap="none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1800"/>
              <a:buFont typeface="Karla"/>
              <a:buNone/>
              <a:defRPr sz="1800" b="1" i="0" u="none" strike="noStrike" cap="none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Technical areas that we work 	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IN" dirty="0">
                <a:latin typeface="Montserrat"/>
                <a:ea typeface="Montserrat"/>
                <a:cs typeface="Montserrat"/>
                <a:sym typeface="Montserrat"/>
              </a:rPr>
              <a:t>Computational Social Science / Social Computing </a:t>
            </a:r>
          </a:p>
          <a:p>
            <a:pPr marL="0" lvl="0" indent="0" algn="l" rtl="0"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Online Social Networks / Social Media Analysis 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buNone/>
            </a:pPr>
            <a:r>
              <a:rPr lang="en-IN" dirty="0">
                <a:latin typeface="Montserrat"/>
                <a:ea typeface="Montserrat"/>
                <a:cs typeface="Montserrat"/>
                <a:sym typeface="Montserrat"/>
              </a:rPr>
              <a:t>Graph theory / Statistics </a:t>
            </a:r>
          </a:p>
          <a:p>
            <a:pPr marL="0" indent="0">
              <a:buNone/>
            </a:pPr>
            <a:r>
              <a:rPr lang="en-IN" dirty="0">
                <a:latin typeface="Montserrat"/>
                <a:ea typeface="Montserrat"/>
                <a:cs typeface="Montserrat"/>
                <a:sym typeface="Montserrat"/>
              </a:rPr>
              <a:t>Security &amp; Privacy </a:t>
            </a:r>
          </a:p>
          <a:p>
            <a:pPr marL="0" lvl="0" indent="0" algn="l" rtl="0"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Machine Learning / Deep Learning </a:t>
            </a:r>
          </a:p>
          <a:p>
            <a:pPr marL="0" lvl="0" indent="0" algn="l" rtl="0"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Natural Language Processing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E7290-9BBF-1D42-AA1C-3D4CA2D93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&amp; Engineering Tracks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EDCE39-A5AD-1047-A429-AD621E52D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2670986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Paper</a:t>
            </a:r>
          </a:p>
          <a:p>
            <a:pPr marL="114300" indent="0">
              <a:buNone/>
            </a:pPr>
            <a:r>
              <a:rPr lang="en-US" dirty="0"/>
              <a:t>Conference / Journal 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FC96AF7-563C-3F4E-A7D3-B6656A38A8DE}"/>
              </a:ext>
            </a:extLst>
          </p:cNvPr>
          <p:cNvSpPr txBox="1">
            <a:spLocks/>
          </p:cNvSpPr>
          <p:nvPr/>
        </p:nvSpPr>
        <p:spPr>
          <a:xfrm>
            <a:off x="5863415" y="1152475"/>
            <a:ext cx="2670986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/>
              <a:t>Tools</a:t>
            </a:r>
          </a:p>
          <a:p>
            <a:pPr marL="114300" indent="0">
              <a:buFont typeface="Arial"/>
              <a:buNone/>
            </a:pPr>
            <a:r>
              <a:rPr lang="en-US" dirty="0"/>
              <a:t>Browser Plugins </a:t>
            </a:r>
          </a:p>
          <a:p>
            <a:pPr marL="114300" indent="0">
              <a:buFont typeface="Arial"/>
              <a:buNone/>
            </a:pPr>
            <a:r>
              <a:rPr lang="en-US" dirty="0"/>
              <a:t>Building on Research </a:t>
            </a:r>
          </a:p>
          <a:p>
            <a:pPr marL="114300" indent="0">
              <a:buFont typeface="Arial"/>
              <a:buNone/>
            </a:pPr>
            <a:r>
              <a:rPr lang="en-US" dirty="0"/>
              <a:t>Part of research output </a:t>
            </a:r>
          </a:p>
        </p:txBody>
      </p:sp>
    </p:spTree>
    <p:extLst>
      <p:ext uri="{BB962C8B-B14F-4D97-AF65-F5344CB8AC3E}">
        <p14:creationId xmlns:p14="http://schemas.microsoft.com/office/powerpoint/2010/main" val="1903278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body" idx="1"/>
          </p:nvPr>
        </p:nvSpPr>
        <p:spPr>
          <a:xfrm>
            <a:off x="311700" y="695275"/>
            <a:ext cx="8520600" cy="43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latin typeface="Montserrat"/>
                <a:ea typeface="Montserrat"/>
                <a:cs typeface="Montserrat"/>
                <a:sym typeface="Montserrat"/>
              </a:rPr>
              <a:t>Legal AI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latin typeface="Montserrat"/>
                <a:ea typeface="Montserrat"/>
                <a:cs typeface="Montserrat"/>
                <a:sym typeface="Montserrat"/>
              </a:rPr>
              <a:t>Code-Mixed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latin typeface="Montserrat"/>
                <a:ea typeface="Montserrat"/>
                <a:cs typeface="Montserrat"/>
                <a:sym typeface="Montserrat"/>
              </a:rPr>
              <a:t>Hate Speech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latin typeface="Montserrat"/>
                <a:ea typeface="Montserrat"/>
                <a:cs typeface="Montserrat"/>
                <a:sym typeface="Montserrat"/>
              </a:rPr>
              <a:t>Fake News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latin typeface="Montserrat"/>
                <a:ea typeface="Montserrat"/>
                <a:cs typeface="Montserrat"/>
                <a:sym typeface="Montserrat"/>
              </a:rPr>
              <a:t>Fairness – Graphs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latin typeface="Montserrat"/>
                <a:ea typeface="Montserrat"/>
                <a:cs typeface="Montserrat"/>
                <a:sym typeface="Montserrat"/>
              </a:rPr>
              <a:t>Fake content + Job portals + Knowledge Graph </a:t>
            </a:r>
            <a:endParaRPr sz="21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latin typeface="Montserrat"/>
                <a:ea typeface="Montserrat"/>
                <a:cs typeface="Montserrat"/>
                <a:sym typeface="Montserrat"/>
              </a:rPr>
              <a:t>Music + Social Media</a:t>
            </a:r>
            <a:endParaRPr sz="21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latin typeface="Montserrat"/>
                <a:ea typeface="Montserrat"/>
                <a:cs typeface="Montserrat"/>
                <a:sym typeface="Montserrat"/>
              </a:rPr>
              <a:t>Unlearning / Privacy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latin typeface="Montserrat"/>
                <a:ea typeface="Montserrat"/>
                <a:cs typeface="Montserrat"/>
                <a:sym typeface="Montserrat"/>
              </a:rPr>
              <a:t>…. </a:t>
            </a:r>
            <a:endParaRPr sz="21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p29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Projects (no particular order) 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24" name="Google Shape;1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1" y="152400"/>
            <a:ext cx="4419600" cy="470262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6" name="Google Shape;12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8012" y="0"/>
            <a:ext cx="3912075" cy="514349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>
            <a:off x="5018873" y="445024"/>
            <a:ext cx="36231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GaTech</a:t>
            </a:r>
            <a:endParaRPr lang="en-US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UMich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Rutgers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Tartu Univ.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IIIT Delhi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IIT Madras (multiple)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IIT KGP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Adobe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Flipkart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Fidelity  </a:t>
            </a:r>
          </a:p>
          <a:p>
            <a:pPr marL="0" indent="0"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IIIT Hyderabad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…..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558D2780-84D0-864B-B796-A986777F0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75" y="222512"/>
            <a:ext cx="4435925" cy="443592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1D5A3EDD-7372-2545-A123-4FF08ADD1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92" y="72118"/>
            <a:ext cx="4217078" cy="42170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F414A1E2-9BC1-FF41-B434-1C1A72EBF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130" y="72118"/>
            <a:ext cx="4217078" cy="42170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9780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63" y="116832"/>
            <a:ext cx="8589073" cy="31593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Picture 2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48D6D045-BC0F-1643-AEAC-4753D1ADEA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36" b="35501"/>
          <a:stretch/>
        </p:blipFill>
        <p:spPr>
          <a:xfrm>
            <a:off x="1924050" y="2394857"/>
            <a:ext cx="4691932" cy="25037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45" y="122548"/>
            <a:ext cx="4443155" cy="244920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B89323-475E-0843-99E0-A9E3BC73E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8" y="3634713"/>
            <a:ext cx="509425" cy="50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07FC23-0578-464E-A741-83430C9BE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144" y="4558144"/>
            <a:ext cx="509425" cy="50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058590-C60E-7F4B-BA6A-582F4EEF3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165" y="3664568"/>
            <a:ext cx="533535" cy="53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CDEB99-8B27-1444-A590-B90AA401EEB4}"/>
              </a:ext>
            </a:extLst>
          </p:cNvPr>
          <p:cNvSpPr txBox="1"/>
          <p:nvPr/>
        </p:nvSpPr>
        <p:spPr>
          <a:xfrm>
            <a:off x="5659963" y="3746670"/>
            <a:ext cx="388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www.linkedin.com</a:t>
            </a:r>
            <a:r>
              <a:rPr lang="en-US" dirty="0">
                <a:solidFill>
                  <a:schemeClr val="bg1"/>
                </a:solidFill>
              </a:rPr>
              <a:t>/in/</a:t>
            </a:r>
            <a:r>
              <a:rPr lang="en-US" dirty="0" err="1">
                <a:solidFill>
                  <a:schemeClr val="bg1"/>
                </a:solidFill>
              </a:rPr>
              <a:t>ponguru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E7E916-198E-2741-9DA9-B04CD59B1F66}"/>
              </a:ext>
            </a:extLst>
          </p:cNvPr>
          <p:cNvSpPr txBox="1"/>
          <p:nvPr/>
        </p:nvSpPr>
        <p:spPr>
          <a:xfrm>
            <a:off x="596553" y="3712091"/>
            <a:ext cx="3975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www.instagram.com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pk.profgiri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D1FEFAAD-CA4A-5F42-AC02-6E03DA9576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4600" y="4356100"/>
            <a:ext cx="4216400" cy="787400"/>
          </a:xfrm>
          <a:prstGeom prst="rect">
            <a:avLst/>
          </a:prstGeom>
        </p:spPr>
      </p:pic>
      <p:pic>
        <p:nvPicPr>
          <p:cNvPr id="3" name="Picture 2" descr="A group of men posing for a photo&#10;&#10;Description automatically generated">
            <a:extLst>
              <a:ext uri="{FF2B5EF4-FFF2-40B4-BE49-F238E27FC236}">
                <a16:creationId xmlns:a16="http://schemas.microsoft.com/office/drawing/2014/main" id="{233AD1F7-FB4F-E34B-97D3-87EAB4A14E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0203" y="122548"/>
            <a:ext cx="4111448" cy="2449202"/>
          </a:xfrm>
          <a:prstGeom prst="rect">
            <a:avLst/>
          </a:prstGeom>
        </p:spPr>
      </p:pic>
      <p:pic>
        <p:nvPicPr>
          <p:cNvPr id="12" name="Google Shape;381;p56">
            <a:extLst>
              <a:ext uri="{FF2B5EF4-FFF2-40B4-BE49-F238E27FC236}">
                <a16:creationId xmlns:a16="http://schemas.microsoft.com/office/drawing/2014/main" id="{1AAB5192-4C75-5F47-96E9-3B5271E39C16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841631" y="2882798"/>
            <a:ext cx="531079" cy="53107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82;p56">
            <a:extLst>
              <a:ext uri="{FF2B5EF4-FFF2-40B4-BE49-F238E27FC236}">
                <a16:creationId xmlns:a16="http://schemas.microsoft.com/office/drawing/2014/main" id="{412E8F7B-1628-7D41-8935-7794F847EDEA}"/>
              </a:ext>
            </a:extLst>
          </p:cNvPr>
          <p:cNvSpPr txBox="1"/>
          <p:nvPr/>
        </p:nvSpPr>
        <p:spPr>
          <a:xfrm>
            <a:off x="3373354" y="2974592"/>
            <a:ext cx="3813600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24807C"/>
              </a:buClr>
              <a:buSzPts val="1200"/>
            </a:pPr>
            <a:r>
              <a:rPr lang="en-IN" sz="1600" dirty="0">
                <a:solidFill>
                  <a:schemeClr val="bg1"/>
                </a:solidFill>
              </a:rPr>
              <a:t>p</a:t>
            </a:r>
            <a:r>
              <a:rPr lang="en" sz="1600" dirty="0" err="1">
                <a:solidFill>
                  <a:schemeClr val="bg1"/>
                </a:solidFill>
              </a:rPr>
              <a:t>k.guru@iiit.ac.in</a:t>
            </a:r>
            <a:r>
              <a:rPr lang="en" sz="1600" dirty="0">
                <a:solidFill>
                  <a:schemeClr val="bg1"/>
                </a:solidFill>
              </a:rPr>
              <a:t> </a:t>
            </a:r>
            <a:endParaRPr sz="16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2325</TotalTime>
  <Words>140</Words>
  <Application>Microsoft Macintosh PowerPoint</Application>
  <PresentationFormat>On-screen Show (16:9)</PresentationFormat>
  <Paragraphs>42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Raleway</vt:lpstr>
      <vt:lpstr>Arial</vt:lpstr>
      <vt:lpstr>Montserrat Medium</vt:lpstr>
      <vt:lpstr>Karla</vt:lpstr>
      <vt:lpstr>Montserrat</vt:lpstr>
      <vt:lpstr>Simple Light</vt:lpstr>
      <vt:lpstr>Technical areas that we work  </vt:lpstr>
      <vt:lpstr>Research &amp; Engineering Tracks </vt:lpstr>
      <vt:lpstr>Projects (no particular order)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Precog INFO Session </dc:title>
  <cp:lastModifiedBy>Ponnurangam Kumaraguru</cp:lastModifiedBy>
  <cp:revision>30</cp:revision>
  <cp:lastPrinted>2021-12-04T15:50:14Z</cp:lastPrinted>
  <dcterms:modified xsi:type="dcterms:W3CDTF">2022-11-02T07:53:55Z</dcterms:modified>
</cp:coreProperties>
</file>